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7.jpg" ContentType="image/png"/>
  <Override PartName="/ppt/media/image8.jpg" ContentType="image/png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448" r:id="rId5"/>
    <p:sldId id="2451" r:id="rId6"/>
    <p:sldId id="2462" r:id="rId7"/>
    <p:sldId id="259" r:id="rId8"/>
    <p:sldId id="2432" r:id="rId9"/>
    <p:sldId id="2433" r:id="rId10"/>
    <p:sldId id="2453" r:id="rId11"/>
    <p:sldId id="260" r:id="rId12"/>
    <p:sldId id="262" r:id="rId13"/>
    <p:sldId id="2454" r:id="rId14"/>
    <p:sldId id="2463" r:id="rId15"/>
    <p:sldId id="2467" r:id="rId16"/>
    <p:sldId id="2464" r:id="rId17"/>
    <p:sldId id="2456" r:id="rId18"/>
    <p:sldId id="2466" r:id="rId19"/>
    <p:sldId id="246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7" autoAdjust="0"/>
    <p:restoredTop sz="95033" autoAdjust="0"/>
  </p:normalViewPr>
  <p:slideViewPr>
    <p:cSldViewPr snapToGrid="0">
      <p:cViewPr>
        <p:scale>
          <a:sx n="70" d="100"/>
          <a:sy n="70" d="100"/>
        </p:scale>
        <p:origin x="1866" y="1032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3/11/2023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3/11/2023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wanjikuedna3@gmail.com" TargetMode="External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FILM INDUSTRY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D3557C-6438-52C1-60A8-DA2072EB51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07543" y="3830874"/>
            <a:ext cx="5167313" cy="961259"/>
          </a:xfrm>
        </p:spPr>
        <p:txBody>
          <a:bodyPr/>
          <a:lstStyle/>
          <a:p>
            <a:r>
              <a:rPr lang="en-US" dirty="0"/>
              <a:t>MICROSOFT FIRST FILM/MOVIE INDUSTRY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534194-745D-4888-BF16-6C09F65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spc="300" dirty="0"/>
              <a:t>Finding the top 10 movies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2C0F796-B650-AAB5-0FE6-3D63B1D81C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8783" y="2091959"/>
            <a:ext cx="6856742" cy="455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60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8E19D-32B9-E066-8565-1B85F4DBE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Correlation between ‘vote_count &amp; vote average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954BD2-7C6C-8310-6BE3-681553FCC2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776829-04FB-A1D6-572C-EA6113882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825" y="2150533"/>
            <a:ext cx="7769225" cy="39396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98C1A6-C1D4-754D-26E9-595DD9884DF8}"/>
              </a:ext>
            </a:extLst>
          </p:cNvPr>
          <p:cNvSpPr txBox="1"/>
          <p:nvPr/>
        </p:nvSpPr>
        <p:spPr>
          <a:xfrm>
            <a:off x="8229599" y="2705100"/>
            <a:ext cx="3319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Correlation between vote_count and vote_average: 0.08636988831138752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174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FB7C5-CB0A-50C4-65D9-71FFDFE56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Top 10 studios by total gross income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BFBB22-5410-E82B-1256-AF2852B62E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8CC268-A071-25CA-3236-2E6DEE657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2242600"/>
            <a:ext cx="4774603" cy="39238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F58F6E-7379-E62B-68D4-DE8AFD995A8C}"/>
              </a:ext>
            </a:extLst>
          </p:cNvPr>
          <p:cNvSpPr txBox="1"/>
          <p:nvPr/>
        </p:nvSpPr>
        <p:spPr>
          <a:xfrm>
            <a:off x="6096000" y="2533650"/>
            <a:ext cx="45339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are the top 10 recommended </a:t>
            </a:r>
            <a:r>
              <a:rPr lang="en-US" dirty="0" err="1"/>
              <a:t>sudios</a:t>
            </a:r>
            <a:r>
              <a:rPr lang="en-US" dirty="0"/>
              <a:t>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 BV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Uni.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Fox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WB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Sony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Par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LGF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P/DW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LG/S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731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9E43-A0FA-9913-13D2-57C99E79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Skewness and Kurtosis of the 'runtime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D91D46-15EA-E3EC-0CFA-96B13CFA45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164781-2C43-E08C-5D40-AE7C4BD25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649" y="2023832"/>
            <a:ext cx="6216649" cy="40663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FB744E-9AD2-636D-98D0-CA94B492D9D9}"/>
              </a:ext>
            </a:extLst>
          </p:cNvPr>
          <p:cNvSpPr txBox="1"/>
          <p:nvPr/>
        </p:nvSpPr>
        <p:spPr>
          <a:xfrm>
            <a:off x="6485467" y="2419350"/>
            <a:ext cx="4182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Runtime skewness: 2.242613327185838</a:t>
            </a:r>
          </a:p>
          <a:p>
            <a:endParaRPr lang="fi-FI" dirty="0"/>
          </a:p>
          <a:p>
            <a:r>
              <a:rPr lang="fi-FI" dirty="0"/>
              <a:t>Runtime kurtosis: 17.572857716979282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126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14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388534"/>
            <a:ext cx="6256867" cy="4563533"/>
          </a:xfrm>
        </p:spPr>
        <p:txBody>
          <a:bodyPr>
            <a:normAutofit fontScale="3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44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Genre:</a:t>
            </a:r>
          </a:p>
          <a:p>
            <a:pPr>
              <a:lnSpc>
                <a:spcPct val="100000"/>
              </a:lnSpc>
              <a:defRPr/>
            </a:pPr>
            <a:r>
              <a:rPr kumimoji="0" lang="en-US" sz="44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Dra</a:t>
            </a:r>
            <a:r>
              <a:rPr lang="en-US" sz="44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ma/Mystery and suspense- this genre has a high total gross</a:t>
            </a:r>
          </a:p>
          <a:p>
            <a:pPr>
              <a:lnSpc>
                <a:spcPct val="100000"/>
              </a:lnSpc>
              <a:defRPr/>
            </a:pPr>
            <a:endParaRPr lang="en-US" sz="44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Top Studios to consider: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4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BV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4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Uni.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4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Fox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4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WB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4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Sony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4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Par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4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LGF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4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P/DW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4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LG/S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RECOMMENDATION 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626F5BE5-BAC7-DB95-C061-BAD26E6B083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0382" r="203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2D6F9B3-20FD-FEAB-F152-4985D238461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27786" r="27786"/>
          <a:stretch/>
        </p:blipFill>
        <p:spPr>
          <a:xfrm>
            <a:off x="296333" y="1710267"/>
            <a:ext cx="3746014" cy="3661314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B0D7D5-3C2F-33A7-FCBB-0D27D5DC95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C2BCEF-EE08-9B87-AE74-2C32566D6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00645D-BC9D-A8E2-3E20-2EF4A0E6CFD7}"/>
              </a:ext>
            </a:extLst>
          </p:cNvPr>
          <p:cNvSpPr txBox="1"/>
          <p:nvPr/>
        </p:nvSpPr>
        <p:spPr>
          <a:xfrm>
            <a:off x="5765800" y="1862667"/>
            <a:ext cx="63669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 Scrapping -This is done to obtain the current data from the movie sites so as to carry out analysis with the precedent/current events.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Having specificities in terms of giving the specific movie category.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Coming up with the right predictive model to analyze the movies, improve accuracy  and even offer a better suggestion to take.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508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CAD0A-34C9-9D71-C121-5F754C9137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1743B1-ACD8-B106-9B8D-E9B1486A9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F95FE809-D013-C966-4FA8-3BB7132258B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20382" r="20382"/>
          <a:stretch>
            <a:fillRect/>
          </a:stretch>
        </p:blipFill>
        <p:spPr>
          <a:xfrm>
            <a:off x="0" y="863600"/>
            <a:ext cx="5416550" cy="5130800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40A4C83-AC1B-E96A-695F-40B5BD03C0BF}"/>
              </a:ext>
            </a:extLst>
          </p:cNvPr>
          <p:cNvSpPr txBox="1"/>
          <p:nvPr/>
        </p:nvSpPr>
        <p:spPr>
          <a:xfrm>
            <a:off x="5810250" y="1847850"/>
            <a:ext cx="3924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wanjikuedna3@gmail.com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LinkedIn:</a:t>
            </a:r>
          </a:p>
          <a:p>
            <a:r>
              <a:rPr lang="en-US" dirty="0"/>
              <a:t>https://www.linkedin.com/in/edna-wanjiku-70647419b/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816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4200" y="1727200"/>
            <a:ext cx="5251450" cy="635000"/>
          </a:xfrm>
        </p:spPr>
        <p:txBody>
          <a:bodyPr>
            <a:normAutofit/>
          </a:bodyPr>
          <a:lstStyle/>
          <a:p>
            <a:r>
              <a:rPr lang="en-US" sz="2800" dirty="0"/>
              <a:t>Summary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5369" r="25369"/>
          <a:stretch/>
        </p:blipFill>
        <p:spPr>
          <a:xfrm>
            <a:off x="0" y="0"/>
            <a:ext cx="6096000" cy="6867922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33814" y="2471441"/>
            <a:ext cx="2834640" cy="365125"/>
          </a:xfrm>
        </p:spPr>
        <p:txBody>
          <a:bodyPr/>
          <a:lstStyle/>
          <a:p>
            <a:r>
              <a:rPr lang="en-US" dirty="0"/>
              <a:t>Let’ Dive 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C7353A-5DCB-E169-8E98-655CE7CF5201}"/>
              </a:ext>
            </a:extLst>
          </p:cNvPr>
          <p:cNvSpPr txBox="1"/>
          <p:nvPr/>
        </p:nvSpPr>
        <p:spPr>
          <a:xfrm>
            <a:off x="5740400" y="3429000"/>
            <a:ext cx="5334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the analysis done, we expect to have results of the following: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The highest profit made throughout the years.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The company's’ focal point.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The movies that bring the highest income.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The top studios and the income generated.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The top genres and income generated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Skewerness and kurtosis of the run time.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6752" y="956195"/>
            <a:ext cx="1270848" cy="711740"/>
          </a:xfrm>
        </p:spPr>
        <p:txBody>
          <a:bodyPr/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Agenda</a:t>
            </a:r>
          </a:p>
        </p:txBody>
      </p:sp>
      <p:pic>
        <p:nvPicPr>
          <p:cNvPr id="8" name="Picture Placeholder 7" descr="group of people at a conference table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64487" y="1667935"/>
            <a:ext cx="4114800" cy="4140198"/>
          </a:xfrm>
        </p:spPr>
        <p:txBody>
          <a:bodyPr/>
          <a:lstStyle/>
          <a:p>
            <a:r>
              <a:rPr lang="en-US" sz="1400" dirty="0"/>
              <a:t>INTRODUCTION</a:t>
            </a:r>
          </a:p>
          <a:p>
            <a:r>
              <a:rPr lang="en-US" sz="1400" dirty="0"/>
              <a:t>SUMMARY</a:t>
            </a:r>
          </a:p>
          <a:p>
            <a:r>
              <a:rPr lang="en-US" sz="1400" dirty="0"/>
              <a:t>OUTLINE</a:t>
            </a:r>
          </a:p>
          <a:p>
            <a:r>
              <a:rPr lang="en-US" sz="1400" dirty="0"/>
              <a:t>BUSINESS PROBLEM</a:t>
            </a:r>
          </a:p>
          <a:p>
            <a:r>
              <a:rPr lang="en-US" sz="1400" dirty="0"/>
              <a:t>DATA</a:t>
            </a:r>
          </a:p>
          <a:p>
            <a:r>
              <a:rPr lang="en-US" sz="1400" dirty="0"/>
              <a:t>TECHNIQUES</a:t>
            </a:r>
          </a:p>
          <a:p>
            <a:r>
              <a:rPr lang="en-US" sz="1400" dirty="0"/>
              <a:t>RESULTS AND FINDIGS</a:t>
            </a:r>
          </a:p>
          <a:p>
            <a:r>
              <a:rPr lang="en-US" sz="1400" dirty="0"/>
              <a:t>RECOMMENDATION</a:t>
            </a:r>
          </a:p>
          <a:p>
            <a:r>
              <a:rPr lang="en-US" sz="1400" dirty="0"/>
              <a:t>REMARKS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5773" r="25773"/>
          <a:stretch/>
        </p:blipFill>
        <p:spPr>
          <a:xfrm>
            <a:off x="0" y="0"/>
            <a:ext cx="5416550" cy="6846932"/>
          </a:xfrm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8" y="1546138"/>
            <a:ext cx="3966211" cy="854162"/>
          </a:xfrm>
        </p:spPr>
        <p:txBody>
          <a:bodyPr/>
          <a:lstStyle/>
          <a:p>
            <a:r>
              <a:rPr lang="en-US" dirty="0"/>
              <a:t>BUSINESS PROBLEM </a:t>
            </a:r>
          </a:p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Microsoft has been widely known for their lead developer of the personal computer software and applications. From when it was just a mainframe computer programming language used for the early pcs to now becoming the lead experts in top production of software.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The starting of the film industry is one of the recent transition he company has implemented. As a beginning film industry , there is a need for data analyst to help in movie/film recommendation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247-2F35-4FB8-903D-FB32D7B8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003" y="1648854"/>
            <a:ext cx="3825081" cy="823913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DE7135-9153-4AEB-AC1F-4B951B7A7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A3711C-675F-8465-7709-322EF89B68E2}"/>
              </a:ext>
            </a:extLst>
          </p:cNvPr>
          <p:cNvSpPr txBox="1"/>
          <p:nvPr/>
        </p:nvSpPr>
        <p:spPr>
          <a:xfrm>
            <a:off x="5978203" y="2663267"/>
            <a:ext cx="55710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The data used in this analysis is from the following sites: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Box Office Mojo.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The Numbers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IMDB</a:t>
            </a: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8D6FE0A3-FD40-16E8-9FBF-AEFCD4C6EA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369" r="25369"/>
          <a:stretch/>
        </p:blipFill>
        <p:spPr>
          <a:xfrm>
            <a:off x="-90194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69470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371B17E3-C854-A5B8-6E48-35470A25CD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5035" r="25035"/>
          <a:stretch>
            <a:fillRect/>
          </a:stretch>
        </p:blipFill>
        <p:spPr>
          <a:xfrm>
            <a:off x="0" y="0"/>
            <a:ext cx="5664201" cy="6686550"/>
          </a:xfrm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FAAB2787-6A77-4A87-993D-DDAF92418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4550" y="619257"/>
            <a:ext cx="5251450" cy="895218"/>
          </a:xfrm>
        </p:spPr>
        <p:txBody>
          <a:bodyPr>
            <a:normAutofit/>
          </a:bodyPr>
          <a:lstStyle/>
          <a:p>
            <a:r>
              <a:rPr lang="en-US" sz="4800" dirty="0"/>
              <a:t>TECHNIQUES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C2F439-9B68-4159-977F-8EC563FB1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A36C40-1BE8-C592-F1FB-C57F456AEE2D}"/>
              </a:ext>
            </a:extLst>
          </p:cNvPr>
          <p:cNvSpPr txBox="1"/>
          <p:nvPr/>
        </p:nvSpPr>
        <p:spPr>
          <a:xfrm>
            <a:off x="5718175" y="2133732"/>
            <a:ext cx="5664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techniques incorporated when performing data preparation: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The missing values were handled by dropping off some of the columns or filling with mean/median of the data depending on the scenario.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The duplicated values were dropped.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The cleaned data was the one used in analysis.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Data visualization was used to answer the problem statement with the visuals.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300B5C-7AD0-42EE-A289-DB61F2490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spc="300" dirty="0"/>
              <a:t>RESULTS</a:t>
            </a:r>
            <a:endParaRPr lang="en-US" sz="4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668FB-51EF-473B-89E5-AB8206BF4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7A5F3E7F-6B6C-965A-9734-BDED1F40393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617" r="56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9108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78F78BC7-7C4B-C7F5-15FE-E700BFD63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Highest profit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F2A82-A1C3-4571-9ED3-A0EC079893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D3EA384-DC32-7663-9F98-2329214A2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52800"/>
            <a:ext cx="8517467" cy="313753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4ED65A5-1198-55B1-F488-43A5F4C6FCDA}"/>
              </a:ext>
            </a:extLst>
          </p:cNvPr>
          <p:cNvSpPr txBox="1"/>
          <p:nvPr/>
        </p:nvSpPr>
        <p:spPr>
          <a:xfrm>
            <a:off x="110067" y="1737254"/>
            <a:ext cx="3793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movie that has the highest profit is Avengers Infinity war.</a:t>
            </a:r>
          </a:p>
          <a:p>
            <a:r>
              <a:rPr lang="en-US" dirty="0"/>
              <a:t>Profit made was 1369318718.0</a:t>
            </a:r>
          </a:p>
        </p:txBody>
      </p:sp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2800" spc="300" dirty="0"/>
              <a:t>Company's’ FOCAL Point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9E122F-F644-F967-3317-72738417C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5465" y="2463800"/>
            <a:ext cx="7099299" cy="32772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A4B780-5B59-FC61-396F-648FEC2178DD}"/>
              </a:ext>
            </a:extLst>
          </p:cNvPr>
          <p:cNvSpPr txBox="1"/>
          <p:nvPr/>
        </p:nvSpPr>
        <p:spPr>
          <a:xfrm>
            <a:off x="7272411" y="2632290"/>
            <a:ext cx="47208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that the company should focus on: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This focused on the sales between domestic and foreign gross.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This were the sales made: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The average domestic sales: 60623530.9124498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The average foreign sales: 152125895.94947875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The Difference: -91502365.03702894</a:t>
            </a:r>
          </a:p>
        </p:txBody>
      </p:sp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440</TotalTime>
  <Words>527</Words>
  <Application>Microsoft Office PowerPoint</Application>
  <PresentationFormat>Widescreen</PresentationFormat>
  <Paragraphs>108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Wingdings</vt:lpstr>
      <vt:lpstr>Office Theme</vt:lpstr>
      <vt:lpstr>MICROSOFT FILM INDUSTRY</vt:lpstr>
      <vt:lpstr>Summary</vt:lpstr>
      <vt:lpstr>Agenda</vt:lpstr>
      <vt:lpstr>PowerPoint Presentation</vt:lpstr>
      <vt:lpstr>DATA</vt:lpstr>
      <vt:lpstr>TECHNIQUES</vt:lpstr>
      <vt:lpstr>RESULTS</vt:lpstr>
      <vt:lpstr>Highest profit </vt:lpstr>
      <vt:lpstr>Company's’ FOCAL Point</vt:lpstr>
      <vt:lpstr>Finding the top 10 movies</vt:lpstr>
      <vt:lpstr>Correlation between ‘vote_count &amp; vote average</vt:lpstr>
      <vt:lpstr>Top 10 studios by total gross income</vt:lpstr>
      <vt:lpstr>Skewness and Kurtosis of the 'runtime</vt:lpstr>
      <vt:lpstr>RECOMMENDATION </vt:lpstr>
      <vt:lpstr>WHAT NEXT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FILM INDUSTRY</dc:title>
  <dc:creator>edna wanjiku</dc:creator>
  <cp:lastModifiedBy>edna wanjiku</cp:lastModifiedBy>
  <cp:revision>4</cp:revision>
  <dcterms:created xsi:type="dcterms:W3CDTF">2023-03-11T13:16:13Z</dcterms:created>
  <dcterms:modified xsi:type="dcterms:W3CDTF">2023-03-11T21:16:02Z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